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1EB1F-30C3-4562-A82D-DE747EAEDF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51E6876-5D68-46EB-8C87-BDF0871272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65E2393-0E99-4B57-B114-D0F5A3D4B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EB4AFE-9648-45B6-B54A-DAE81139B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A48289-3FF2-4656-9CCB-8342143B1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8321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A73068-9CCE-40C5-9294-EB3EE9190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A5DAE3D-F36E-438B-8553-E63AC8182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CF863EC-4E89-40B3-855B-E24BB2D37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4B2748-D1E9-49D6-9A5F-396E44FE3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DBA5A1D-B73F-404C-AC65-C449D1E64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167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A7F436E-1DDF-46F3-BB1D-574FEDECAF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7EA2DB2-77E4-427C-9F2B-49D34ABE2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D835A5-386E-4669-B9EB-B83940BC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B89DB21-02E8-42FC-988D-D46D9FF6C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10C7A3-B562-4AAE-9BB0-8B6305881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039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B81BAB-54CD-43E7-811B-D4823D73E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09207DF-F920-4BA8-816D-D8AE8019C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C62705-7443-40C7-8618-109C68494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07826D-152A-4227-8632-1C50A308E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34D809-9E20-4119-AEF8-D4F06817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634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4D043F-09BB-4DCD-9C72-B9F429A57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BCD4611-7077-4EC0-8A96-1E9A3C3F7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35EECDE-65E9-4B97-A405-C76E2EFAC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4937875-CBA0-4126-BC50-75A4674F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B7A7EE-6189-4FB7-94F1-5F9750A78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89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B42E24-ED4A-4CA9-8FB1-AEBEDA43B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80F46E-7E1B-4E23-99C0-0061541911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166B335-8BAF-4A9D-839B-1C4AEAAB4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1671D00-249F-4A77-A2EB-1859AF96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EFC85A2-9993-4587-8201-8C3CFBAEB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99255F4-E32E-466E-B74E-F2B084BE4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672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6109AB-C9D0-48A5-94F8-0625C89B4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F15338E-C8A9-4A46-A54F-D84B9DB06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5EE67E3-6570-489B-BA9D-4AD230711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2CAAC28-3817-412E-BF96-D852355440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9D525DA-76D9-4E33-B82D-C1354C4469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C196B6C-0D77-4470-A325-5F6B2FE04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E86E45F-9162-4783-869A-D724C1AAE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446D825-7C59-4B7D-BBA5-6EBC86A28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756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4D8BA2-7446-46AC-87A3-E6525A502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6947866-EF59-4440-B76A-A3DADF6D2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AC89EC9-8A24-4A4F-AEC3-8340FBB76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990F371-5061-439D-B374-4C04AB0D5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2112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B7263A6-3742-46CC-A750-BA92D4447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F367DC7-FF8C-43DB-82AE-29E10BEBD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D0124D9-7FE5-421A-A034-204884387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5054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115E83-3FC1-4C67-9379-47D29D535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C1E9C4-EEAB-46A6-BF90-0511CC6BC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A416184-A573-4765-A6EE-61866F79F4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701C4D8-1897-4E97-B64E-AA9EA0DC4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9D77819-5CE2-4F60-9796-324F29A9B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30D0663-C01D-4A3A-847E-BE047E49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495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32C39E-451D-498D-8422-D742DD386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511145B-FAA1-4EA5-86E7-92A87C8ED3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50FBC3F-7049-4ABD-8F93-E2492B0F8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E92103C-992E-485C-80FF-53F83C973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DB0AAC3-FC06-4F4D-B1A1-114F9E3B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D79FBB4-BC2C-4B34-873A-3E2BC811D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970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26E61C1-37A9-4C4F-A6FE-6AC925809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ACD7BA-E773-474D-B6DF-56BD1722A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4988EDB-6491-49CE-88D4-C3322FE3E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5660B-7685-4B5F-A6AD-63A4CB1EDC63}" type="datetimeFigureOut">
              <a:rPr lang="nl-NL" smtClean="0"/>
              <a:t>24-6-2022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C7A7A1F-AD53-4C49-8A32-9A385D34E4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5AC2B5-6473-40E7-9019-F7AB5FC5C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12DE1-DF5E-4702-A17C-A5370B1B6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0423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5D40905-2978-4B56-AA6E-1962753AD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4.1: Wat is een pluriforme samenleving?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F1D7B0F8-7465-4E75-895D-4830D2111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Pluriforme samenleving:</a:t>
            </a:r>
          </a:p>
          <a:p>
            <a:pPr marL="0" indent="0">
              <a:buNone/>
            </a:pPr>
            <a:r>
              <a:rPr lang="nl-NL" dirty="0"/>
              <a:t>“Een samenleving waarin verschillen tussen mensen bestaan in levensstijl, godsdienst en andere cultuurkenmerken”.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Cultuur:</a:t>
            </a:r>
          </a:p>
          <a:p>
            <a:pPr marL="0" indent="0">
              <a:buNone/>
            </a:pPr>
            <a:r>
              <a:rPr lang="nl-NL" dirty="0"/>
              <a:t>“Alle waarden, normen, gewoonten en andere cultuurkenmerken die mensen binnen een groep of samenleving met elkaar delen”.</a:t>
            </a:r>
          </a:p>
        </p:txBody>
      </p:sp>
    </p:spTree>
    <p:extLst>
      <p:ext uri="{BB962C8B-B14F-4D97-AF65-F5344CB8AC3E}">
        <p14:creationId xmlns:p14="http://schemas.microsoft.com/office/powerpoint/2010/main" val="2949927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5F638D-2520-4F8A-B09A-1546F58A2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Dominante cultuur versus subcultuur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CEC799-2B1F-49BE-AC7E-BC1EDC6DD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Dominante cultuur:</a:t>
            </a:r>
          </a:p>
          <a:p>
            <a:pPr marL="0" indent="0">
              <a:buNone/>
            </a:pPr>
            <a:r>
              <a:rPr lang="nl-NL" dirty="0"/>
              <a:t>“Alle waarden, normen, gewoonten en andere cultuurkenmerken die de meerderheid van de bevolking met elkaar deelt”.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Subcultuur:</a:t>
            </a:r>
          </a:p>
          <a:p>
            <a:pPr marL="0" indent="0">
              <a:buNone/>
            </a:pPr>
            <a:r>
              <a:rPr lang="nl-NL" dirty="0"/>
              <a:t>“Binnen een groep wijken bepaalde waarden, normen en andere cultuurkenmerken af van de dominante cultuur”. </a:t>
            </a:r>
          </a:p>
        </p:txBody>
      </p:sp>
    </p:spTree>
    <p:extLst>
      <p:ext uri="{BB962C8B-B14F-4D97-AF65-F5344CB8AC3E}">
        <p14:creationId xmlns:p14="http://schemas.microsoft.com/office/powerpoint/2010/main" val="100854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8D43B7-8D6C-4D65-B023-184918548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Belangrijke waarden en gewoonten binnen de dominante Nederlandse cultuur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1818C3-867A-4C6B-A74C-F227B296E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Belangrijke waarden van de dominante (Nederlandse) cultuur: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sz="2000" dirty="0"/>
              <a:t>Vrijheid</a:t>
            </a:r>
          </a:p>
          <a:p>
            <a:r>
              <a:rPr lang="nl-NL" sz="2000" dirty="0"/>
              <a:t>Gelijkheid/ Gelijkwaardigheid </a:t>
            </a:r>
            <a:br>
              <a:rPr lang="nl-NL" sz="2000" dirty="0"/>
            </a:br>
            <a:r>
              <a:rPr lang="nl-NL" sz="2000" dirty="0"/>
              <a:t>(politieke gezindheid, ras, geslacht, seksuele geaardheid of welke grond dan ook)</a:t>
            </a:r>
          </a:p>
          <a:p>
            <a:r>
              <a:rPr lang="nl-NL" sz="2000" dirty="0"/>
              <a:t>Rechtvaardigheid</a:t>
            </a:r>
          </a:p>
          <a:p>
            <a:r>
              <a:rPr lang="nl-NL" sz="2000" dirty="0"/>
              <a:t>Tolerantie</a:t>
            </a:r>
          </a:p>
          <a:p>
            <a:r>
              <a:rPr lang="nl-NL" sz="2000" dirty="0"/>
              <a:t>Respect</a:t>
            </a:r>
          </a:p>
          <a:p>
            <a:pPr marL="0" indent="0">
              <a:buNone/>
            </a:pPr>
            <a:r>
              <a:rPr lang="nl-NL" dirty="0"/>
              <a:t>Belangrijke gewoonten van de dominante cultuur:</a:t>
            </a:r>
          </a:p>
          <a:p>
            <a:r>
              <a:rPr lang="nl-NL" sz="2000" dirty="0"/>
              <a:t>Spreken van de Nederlandse taal</a:t>
            </a:r>
          </a:p>
          <a:p>
            <a:r>
              <a:rPr lang="nl-NL" sz="2000" dirty="0"/>
              <a:t>Deels aanpassen aan de Nederlandse waarden en normen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257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324C75-0F0D-4558-ABEA-AFC269146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Belangrijke normen van de dominante (Nederlandse) cultuur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4D67C6-F018-434B-A4AD-459BFB33C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Belangrijke normen van de (Nederlandse) cultuur:</a:t>
            </a:r>
          </a:p>
          <a:p>
            <a:pPr marL="0" indent="0">
              <a:buNone/>
            </a:pPr>
            <a:endParaRPr lang="nl-NL" dirty="0"/>
          </a:p>
          <a:p>
            <a:pPr>
              <a:buFontTx/>
              <a:buChar char="-"/>
            </a:pPr>
            <a:r>
              <a:rPr lang="nl-NL" dirty="0"/>
              <a:t>Verbod op discriminatie;</a:t>
            </a:r>
          </a:p>
          <a:p>
            <a:pPr>
              <a:buFontTx/>
              <a:buChar char="-"/>
            </a:pPr>
            <a:r>
              <a:rPr lang="nl-NL" dirty="0"/>
              <a:t>Vrijheid van geloof;</a:t>
            </a:r>
          </a:p>
          <a:p>
            <a:pPr>
              <a:buFontTx/>
              <a:buChar char="-"/>
            </a:pPr>
            <a:r>
              <a:rPr lang="nl-NL" dirty="0"/>
              <a:t>Vrijheid van meningsuiting;</a:t>
            </a:r>
          </a:p>
          <a:p>
            <a:pPr>
              <a:buFontTx/>
              <a:buChar char="-"/>
            </a:pPr>
            <a:r>
              <a:rPr lang="nl-NL" dirty="0"/>
              <a:t>Houd je aan de Nederlandse wetten;</a:t>
            </a:r>
          </a:p>
          <a:p>
            <a:pPr>
              <a:buFontTx/>
              <a:buChar char="-"/>
            </a:pPr>
            <a:r>
              <a:rPr lang="nl-NL" dirty="0"/>
              <a:t>Belastingplicht</a:t>
            </a:r>
          </a:p>
          <a:p>
            <a:pPr>
              <a:buFontTx/>
              <a:buChar char="-"/>
            </a:pPr>
            <a:r>
              <a:rPr lang="nl-NL" dirty="0"/>
              <a:t>sollicitatieplicht</a:t>
            </a:r>
          </a:p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2716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E53174-BB64-400D-92DF-EC9056C3B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Botsen van dominante cultuur met subculturen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6E8CD1-A51D-430B-A0A4-9F63C8C66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dirty="0"/>
              <a:t>Soms botst de dominante (Nederlandse) cultuur met subculturen.</a:t>
            </a:r>
          </a:p>
          <a:p>
            <a:pPr marL="0" indent="0">
              <a:buNone/>
            </a:pPr>
            <a:r>
              <a:rPr lang="nl-NL" dirty="0"/>
              <a:t>Bijvoorbeeld:</a:t>
            </a:r>
            <a:br>
              <a:rPr lang="nl-NL" dirty="0"/>
            </a:br>
            <a:endParaRPr lang="nl-NL" dirty="0"/>
          </a:p>
          <a:p>
            <a:pPr marL="0" indent="0">
              <a:buNone/>
            </a:pPr>
            <a:r>
              <a:rPr lang="nl-NL" dirty="0"/>
              <a:t>Jaren zestig 20</a:t>
            </a:r>
            <a:r>
              <a:rPr lang="nl-NL" baseline="30000" dirty="0"/>
              <a:t>e</a:t>
            </a:r>
            <a:r>
              <a:rPr lang="nl-NL" dirty="0"/>
              <a:t> eeuw: dominante Nederlandse cultuur met cultuur van feministen</a:t>
            </a:r>
          </a:p>
          <a:p>
            <a:pPr marL="0" indent="0">
              <a:buNone/>
            </a:pPr>
            <a:r>
              <a:rPr lang="nl-NL" dirty="0"/>
              <a:t>Jaren 2000: Dominante westerse cultuur met cultuur van </a:t>
            </a:r>
            <a:r>
              <a:rPr lang="nl-NL" dirty="0" err="1"/>
              <a:t>Extremististische</a:t>
            </a:r>
            <a:r>
              <a:rPr lang="nl-NL" dirty="0"/>
              <a:t> gelovigen, zoals IS.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Jaren 2000: Dominante Nederlandse cultuur met cultuur van mensen die een schone (re) wereld en duurzaamheid en dierenwelzijn nastreven.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9756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35BFD5-CA80-D7F8-654D-102911B9E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Pluriforme</a:t>
            </a:r>
            <a:r>
              <a:rPr lang="en-US" dirty="0"/>
              <a:t> </a:t>
            </a:r>
            <a:r>
              <a:rPr lang="en-US" dirty="0" err="1"/>
              <a:t>samenleving</a:t>
            </a:r>
            <a:r>
              <a:rPr lang="en-US" dirty="0"/>
              <a:t> is </a:t>
            </a:r>
            <a:r>
              <a:rPr lang="en-US" dirty="0" err="1"/>
              <a:t>diversiteit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F34AE3-1297-8664-9A45-17146897E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Leven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pluriforme</a:t>
            </a:r>
            <a:r>
              <a:rPr lang="en-US" dirty="0"/>
              <a:t> </a:t>
            </a:r>
            <a:r>
              <a:rPr lang="en-US" dirty="0" err="1"/>
              <a:t>samenleving</a:t>
            </a:r>
            <a:r>
              <a:rPr lang="en-US" dirty="0"/>
              <a:t> </a:t>
            </a:r>
            <a:r>
              <a:rPr lang="en-US" dirty="0" err="1"/>
              <a:t>betekent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je om je </a:t>
            </a:r>
            <a:r>
              <a:rPr lang="en-US" dirty="0" err="1"/>
              <a:t>heen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grote</a:t>
            </a:r>
            <a:r>
              <a:rPr lang="en-US" dirty="0"/>
              <a:t> </a:t>
            </a:r>
            <a:r>
              <a:rPr lang="en-US" dirty="0" err="1"/>
              <a:t>culturele</a:t>
            </a:r>
            <a:r>
              <a:rPr lang="en-US" dirty="0"/>
              <a:t> </a:t>
            </a:r>
            <a:r>
              <a:rPr lang="en-US" dirty="0" err="1"/>
              <a:t>diversiteit</a:t>
            </a:r>
            <a:r>
              <a:rPr lang="en-US" dirty="0"/>
              <a:t> (</a:t>
            </a:r>
            <a:r>
              <a:rPr lang="en-US" dirty="0" err="1"/>
              <a:t>verscheidenheid</a:t>
            </a:r>
            <a:r>
              <a:rPr lang="en-US" dirty="0"/>
              <a:t>) </a:t>
            </a:r>
            <a:r>
              <a:rPr lang="en-US" dirty="0" err="1"/>
              <a:t>ziet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wil</a:t>
            </a:r>
            <a:r>
              <a:rPr lang="en-US" dirty="0"/>
              <a:t> </a:t>
            </a:r>
            <a:r>
              <a:rPr lang="en-US" dirty="0" err="1"/>
              <a:t>zeggen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er ‘ </a:t>
            </a:r>
            <a:r>
              <a:rPr lang="en-US" i="1" dirty="0" err="1"/>
              <a:t>veel</a:t>
            </a:r>
            <a:r>
              <a:rPr lang="en-US" i="1" dirty="0"/>
              <a:t> </a:t>
            </a:r>
            <a:r>
              <a:rPr lang="en-US" i="1" dirty="0" err="1"/>
              <a:t>verschillende</a:t>
            </a:r>
            <a:r>
              <a:rPr lang="en-US" i="1" dirty="0"/>
              <a:t> </a:t>
            </a:r>
            <a:r>
              <a:rPr lang="en-US" i="1" dirty="0" err="1"/>
              <a:t>subculturen</a:t>
            </a:r>
            <a:r>
              <a:rPr lang="en-US" i="1" dirty="0"/>
              <a:t> </a:t>
            </a:r>
            <a:r>
              <a:rPr lang="en-US" i="1" dirty="0" err="1"/>
              <a:t>en</a:t>
            </a:r>
            <a:r>
              <a:rPr lang="en-US" i="1" dirty="0"/>
              <a:t> </a:t>
            </a:r>
            <a:r>
              <a:rPr lang="en-US" i="1" dirty="0" err="1"/>
              <a:t>levensstijlen</a:t>
            </a:r>
            <a:r>
              <a:rPr lang="en-US" i="1" dirty="0"/>
              <a:t> </a:t>
            </a:r>
            <a:r>
              <a:rPr lang="en-US" i="1" dirty="0" err="1"/>
              <a:t>bestaan</a:t>
            </a:r>
            <a:r>
              <a:rPr lang="en-US" dirty="0"/>
              <a:t>’.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0163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417C3F-CBE5-615E-1BC6-7A4665CE5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Culturele</a:t>
            </a:r>
            <a:r>
              <a:rPr lang="en-US" dirty="0"/>
              <a:t> </a:t>
            </a:r>
            <a:r>
              <a:rPr lang="en-US" dirty="0" err="1"/>
              <a:t>diversiteit</a:t>
            </a:r>
            <a:r>
              <a:rPr lang="en-US" dirty="0"/>
              <a:t> </a:t>
            </a:r>
            <a:r>
              <a:rPr lang="en-US" dirty="0" err="1"/>
              <a:t>zien</a:t>
            </a:r>
            <a:r>
              <a:rPr lang="en-US" dirty="0"/>
              <a:t> we </a:t>
            </a:r>
            <a:r>
              <a:rPr lang="en-US" dirty="0" err="1"/>
              <a:t>terug</a:t>
            </a:r>
            <a:r>
              <a:rPr lang="en-US" dirty="0"/>
              <a:t> in: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3A2D34-F312-69D8-53F7-B572AF1DD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Culturele</a:t>
            </a:r>
            <a:r>
              <a:rPr lang="en-US" dirty="0"/>
              <a:t> </a:t>
            </a:r>
            <a:r>
              <a:rPr lang="en-US" dirty="0" err="1"/>
              <a:t>diversiteit</a:t>
            </a:r>
            <a:r>
              <a:rPr lang="en-US" dirty="0"/>
              <a:t> </a:t>
            </a:r>
            <a:r>
              <a:rPr lang="en-US" dirty="0" err="1"/>
              <a:t>zien</a:t>
            </a:r>
            <a:r>
              <a:rPr lang="en-US" dirty="0"/>
              <a:t> we </a:t>
            </a:r>
            <a:r>
              <a:rPr lang="en-US" dirty="0" err="1"/>
              <a:t>terug</a:t>
            </a:r>
            <a:r>
              <a:rPr lang="en-US" dirty="0"/>
              <a:t> in: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Woonomgeving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 err="1"/>
              <a:t>Generatie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 err="1"/>
              <a:t>Maatschapelijke</a:t>
            </a:r>
            <a:r>
              <a:rPr lang="en-US" dirty="0"/>
              <a:t> </a:t>
            </a:r>
            <a:r>
              <a:rPr lang="en-US" dirty="0" err="1"/>
              <a:t>positie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/>
              <a:t>Gender;</a:t>
            </a:r>
          </a:p>
          <a:p>
            <a:pPr>
              <a:buFontTx/>
              <a:buChar char="-"/>
            </a:pPr>
            <a:r>
              <a:rPr lang="en-US" dirty="0" err="1"/>
              <a:t>Migratieachtergrond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 err="1"/>
              <a:t>Godsdienst</a:t>
            </a:r>
            <a:r>
              <a:rPr lang="en-US" dirty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80128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3E3E44-AC0D-837A-65BC-80BD623CC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Culturen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– </a:t>
            </a:r>
            <a:r>
              <a:rPr lang="en-US" dirty="0" err="1"/>
              <a:t>altijd</a:t>
            </a:r>
            <a:r>
              <a:rPr lang="en-US" dirty="0"/>
              <a:t>- in </a:t>
            </a:r>
            <a:r>
              <a:rPr lang="en-US" dirty="0" err="1"/>
              <a:t>beweging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FE1FF4-2B06-DE3C-3502-E76F48DD0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Culturen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altijd</a:t>
            </a:r>
            <a:r>
              <a:rPr lang="en-US" dirty="0"/>
              <a:t> in </a:t>
            </a:r>
            <a:r>
              <a:rPr lang="en-US" dirty="0" err="1"/>
              <a:t>meerdere</a:t>
            </a:r>
            <a:r>
              <a:rPr lang="en-US" dirty="0"/>
              <a:t> of </a:t>
            </a:r>
            <a:r>
              <a:rPr lang="en-US" dirty="0" err="1"/>
              <a:t>mindere</a:t>
            </a:r>
            <a:r>
              <a:rPr lang="en-US" dirty="0"/>
              <a:t> mate in </a:t>
            </a:r>
            <a:r>
              <a:rPr lang="en-US" dirty="0" err="1"/>
              <a:t>beweging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Cultuur</a:t>
            </a:r>
            <a:r>
              <a:rPr lang="en-US" dirty="0"/>
              <a:t> is </a:t>
            </a:r>
            <a:r>
              <a:rPr lang="en-US" dirty="0" err="1"/>
              <a:t>namelijk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Tijdgebonden</a:t>
            </a:r>
            <a:r>
              <a:rPr lang="en-US" dirty="0"/>
              <a:t>; </a:t>
            </a:r>
            <a:br>
              <a:rPr lang="en-US" dirty="0"/>
            </a:br>
            <a:r>
              <a:rPr lang="en-US" sz="2600" dirty="0" err="1"/>
              <a:t>bv</a:t>
            </a:r>
            <a:r>
              <a:rPr lang="en-US" sz="2600" dirty="0"/>
              <a:t>. </a:t>
            </a:r>
            <a:r>
              <a:rPr lang="en-US" sz="2600" dirty="0" err="1"/>
              <a:t>waarden</a:t>
            </a:r>
            <a:r>
              <a:rPr lang="en-US" sz="2600" dirty="0"/>
              <a:t>, </a:t>
            </a:r>
            <a:r>
              <a:rPr lang="en-US" sz="2600" dirty="0" err="1"/>
              <a:t>normen</a:t>
            </a:r>
            <a:r>
              <a:rPr lang="en-US" sz="2600" dirty="0"/>
              <a:t>, </a:t>
            </a:r>
            <a:r>
              <a:rPr lang="en-US" sz="2600" dirty="0" err="1"/>
              <a:t>opvattingen</a:t>
            </a:r>
            <a:r>
              <a:rPr lang="en-US" sz="2600" dirty="0"/>
              <a:t> </a:t>
            </a:r>
            <a:r>
              <a:rPr lang="en-US" sz="2600" dirty="0" err="1"/>
              <a:t>veranderen</a:t>
            </a:r>
            <a:endParaRPr lang="en-US" sz="2600" dirty="0"/>
          </a:p>
          <a:p>
            <a:pPr>
              <a:buFontTx/>
              <a:buChar char="-"/>
            </a:pPr>
            <a:r>
              <a:rPr lang="en-US" dirty="0" err="1"/>
              <a:t>Plaatsgebonden</a:t>
            </a:r>
            <a:r>
              <a:rPr lang="en-US" dirty="0"/>
              <a:t>; </a:t>
            </a:r>
            <a:br>
              <a:rPr lang="en-US" dirty="0"/>
            </a:br>
            <a:r>
              <a:rPr lang="en-US" sz="2600" dirty="0"/>
              <a:t>In NL </a:t>
            </a:r>
            <a:r>
              <a:rPr lang="en-US" sz="2600" dirty="0" err="1"/>
              <a:t>gelden</a:t>
            </a:r>
            <a:r>
              <a:rPr lang="en-US" sz="2600" dirty="0"/>
              <a:t> </a:t>
            </a:r>
            <a:r>
              <a:rPr lang="en-US" sz="2600" dirty="0" err="1"/>
              <a:t>andere</a:t>
            </a:r>
            <a:r>
              <a:rPr lang="en-US" sz="2600" dirty="0"/>
              <a:t> warden </a:t>
            </a:r>
            <a:r>
              <a:rPr lang="en-US" sz="2600" dirty="0" err="1"/>
              <a:t>en</a:t>
            </a:r>
            <a:r>
              <a:rPr lang="en-US" sz="2600" dirty="0"/>
              <a:t> </a:t>
            </a:r>
            <a:r>
              <a:rPr lang="en-US" sz="2600" dirty="0" err="1"/>
              <a:t>normen</a:t>
            </a:r>
            <a:r>
              <a:rPr lang="en-US" sz="2600" dirty="0"/>
              <a:t> dan in </a:t>
            </a:r>
            <a:r>
              <a:rPr lang="en-US" sz="2600" dirty="0" err="1"/>
              <a:t>andere</a:t>
            </a:r>
            <a:r>
              <a:rPr lang="en-US" sz="2600" dirty="0"/>
              <a:t> </a:t>
            </a:r>
            <a:r>
              <a:rPr lang="en-US" sz="2600" dirty="0" err="1"/>
              <a:t>landen</a:t>
            </a:r>
            <a:r>
              <a:rPr lang="en-US" sz="2600" dirty="0"/>
              <a:t>, </a:t>
            </a:r>
            <a:r>
              <a:rPr lang="en-US" sz="2600" dirty="0" err="1"/>
              <a:t>denk</a:t>
            </a:r>
            <a:r>
              <a:rPr lang="en-US" sz="2600" dirty="0"/>
              <a:t> </a:t>
            </a:r>
            <a:r>
              <a:rPr lang="en-US" sz="2600" dirty="0" err="1"/>
              <a:t>aan</a:t>
            </a:r>
            <a:r>
              <a:rPr lang="en-US" sz="2600" dirty="0"/>
              <a:t> </a:t>
            </a:r>
            <a:r>
              <a:rPr lang="en-US" sz="2600" dirty="0" err="1"/>
              <a:t>gelijkheid</a:t>
            </a:r>
            <a:r>
              <a:rPr lang="en-US" sz="2600" dirty="0"/>
              <a:t> man/ vrouw </a:t>
            </a:r>
            <a:r>
              <a:rPr lang="en-US" sz="2600" dirty="0" err="1"/>
              <a:t>en</a:t>
            </a:r>
            <a:r>
              <a:rPr lang="en-US" sz="2600" dirty="0"/>
              <a:t> </a:t>
            </a:r>
            <a:r>
              <a:rPr lang="en-US" sz="2600" dirty="0" err="1"/>
              <a:t>gelijkheid</a:t>
            </a:r>
            <a:r>
              <a:rPr lang="en-US" sz="2600" dirty="0"/>
              <a:t> van </a:t>
            </a:r>
            <a:r>
              <a:rPr lang="en-US" sz="2600" dirty="0" err="1"/>
              <a:t>hetero’s</a:t>
            </a:r>
            <a:r>
              <a:rPr lang="en-US" sz="2600" dirty="0"/>
              <a:t>/ homo’s </a:t>
            </a:r>
          </a:p>
          <a:p>
            <a:pPr>
              <a:buFontTx/>
              <a:buChar char="-"/>
            </a:pPr>
            <a:r>
              <a:rPr lang="en-US" dirty="0" err="1"/>
              <a:t>Groepsgebonden</a:t>
            </a:r>
            <a:r>
              <a:rPr lang="en-US" dirty="0"/>
              <a:t>. </a:t>
            </a:r>
            <a:br>
              <a:rPr lang="en-US" dirty="0"/>
            </a:br>
            <a:r>
              <a:rPr lang="en-US" sz="2600" dirty="0"/>
              <a:t>Binnen </a:t>
            </a:r>
            <a:r>
              <a:rPr lang="en-US" sz="2600" dirty="0" err="1"/>
              <a:t>sommige</a:t>
            </a:r>
            <a:r>
              <a:rPr lang="en-US" sz="2600" dirty="0"/>
              <a:t> </a:t>
            </a:r>
            <a:r>
              <a:rPr lang="en-US" sz="2600" dirty="0" err="1"/>
              <a:t>geloven</a:t>
            </a:r>
            <a:r>
              <a:rPr lang="en-US" sz="2600" dirty="0"/>
              <a:t>/ </a:t>
            </a:r>
            <a:r>
              <a:rPr lang="en-US" sz="2600" dirty="0" err="1"/>
              <a:t>culturen</a:t>
            </a:r>
            <a:r>
              <a:rPr lang="en-US" sz="2600" dirty="0"/>
              <a:t> </a:t>
            </a:r>
            <a:r>
              <a:rPr lang="en-US" sz="2600" dirty="0" err="1"/>
              <a:t>heeft</a:t>
            </a:r>
            <a:r>
              <a:rPr lang="en-US" sz="2600" dirty="0"/>
              <a:t> de vrouw </a:t>
            </a:r>
            <a:r>
              <a:rPr lang="en-US" sz="2600" dirty="0" err="1"/>
              <a:t>een</a:t>
            </a:r>
            <a:r>
              <a:rPr lang="en-US" sz="2600" dirty="0"/>
              <a:t> </a:t>
            </a:r>
            <a:r>
              <a:rPr lang="en-US" sz="2600" dirty="0" err="1"/>
              <a:t>onderdanige</a:t>
            </a:r>
            <a:r>
              <a:rPr lang="en-US" sz="2600" dirty="0"/>
              <a:t>/ </a:t>
            </a:r>
            <a:r>
              <a:rPr lang="en-US" sz="2600" dirty="0" err="1"/>
              <a:t>dienstbare</a:t>
            </a:r>
            <a:r>
              <a:rPr lang="en-US" sz="2600" dirty="0"/>
              <a:t> </a:t>
            </a:r>
            <a:r>
              <a:rPr lang="en-US" sz="2600" dirty="0" err="1"/>
              <a:t>rol</a:t>
            </a:r>
            <a:r>
              <a:rPr lang="en-US" sz="2600" dirty="0"/>
              <a:t>, </a:t>
            </a:r>
            <a:r>
              <a:rPr lang="en-US" sz="2600" dirty="0" err="1"/>
              <a:t>terwijl</a:t>
            </a:r>
            <a:r>
              <a:rPr lang="en-US" sz="2600" dirty="0"/>
              <a:t> </a:t>
            </a:r>
            <a:r>
              <a:rPr lang="en-US" sz="2600" dirty="0" err="1"/>
              <a:t>vrouwen</a:t>
            </a:r>
            <a:r>
              <a:rPr lang="en-US" sz="2600" dirty="0"/>
              <a:t> in NL – min of </a:t>
            </a:r>
            <a:r>
              <a:rPr lang="en-US" sz="2600" dirty="0" err="1"/>
              <a:t>meer</a:t>
            </a:r>
            <a:r>
              <a:rPr lang="en-US" sz="2600" dirty="0"/>
              <a:t>- </a:t>
            </a:r>
            <a:r>
              <a:rPr lang="en-US" sz="2600" dirty="0" err="1"/>
              <a:t>geëmancipeerd</a:t>
            </a:r>
            <a:r>
              <a:rPr lang="en-US" sz="2600" dirty="0"/>
              <a:t> </a:t>
            </a:r>
            <a:r>
              <a:rPr lang="en-US" sz="2600" dirty="0" err="1"/>
              <a:t>zijn</a:t>
            </a:r>
            <a:r>
              <a:rPr lang="en-US" sz="2600" dirty="0"/>
              <a:t>.</a:t>
            </a:r>
            <a:endParaRPr lang="nl-NL" sz="2600" dirty="0"/>
          </a:p>
        </p:txBody>
      </p:sp>
    </p:spTree>
    <p:extLst>
      <p:ext uri="{BB962C8B-B14F-4D97-AF65-F5344CB8AC3E}">
        <p14:creationId xmlns:p14="http://schemas.microsoft.com/office/powerpoint/2010/main" val="395224251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1525</TotalTime>
  <Words>420</Words>
  <Application>Microsoft Office PowerPoint</Application>
  <PresentationFormat>Breedbeeld</PresentationFormat>
  <Paragraphs>58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4.1: Wat is een pluriforme samenleving?</vt:lpstr>
      <vt:lpstr>Dominante cultuur versus subcultuur</vt:lpstr>
      <vt:lpstr>Belangrijke waarden en gewoonten binnen de dominante Nederlandse cultuur</vt:lpstr>
      <vt:lpstr>Belangrijke normen van de dominante (Nederlandse) cultuur</vt:lpstr>
      <vt:lpstr>Botsen van dominante cultuur met subculturen</vt:lpstr>
      <vt:lpstr>Pluriforme samenleving is diversiteit</vt:lpstr>
      <vt:lpstr>Culturele diversiteit zien we terug in:</vt:lpstr>
      <vt:lpstr>Culturen zijn – altijd- in beweging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4.1: Wat is een pluriforme samenleving?</dc:title>
  <dc:creator>Fluitsma, D.W.P.M. (Daniel)</dc:creator>
  <cp:lastModifiedBy>Fluitsma, D.W.P.M. (Daniel)</cp:lastModifiedBy>
  <cp:revision>8</cp:revision>
  <dcterms:created xsi:type="dcterms:W3CDTF">2022-02-06T22:55:14Z</dcterms:created>
  <dcterms:modified xsi:type="dcterms:W3CDTF">2022-06-24T13:13:04Z</dcterms:modified>
</cp:coreProperties>
</file>